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0" r:id="rId5"/>
    <p:sldId id="261" r:id="rId6"/>
    <p:sldId id="263" r:id="rId7"/>
    <p:sldId id="259" r:id="rId8"/>
    <p:sldId id="264" r:id="rId9"/>
    <p:sldId id="265" r:id="rId10"/>
    <p:sldId id="270" r:id="rId11"/>
    <p:sldId id="269" r:id="rId12"/>
    <p:sldId id="267" r:id="rId13"/>
    <p:sldId id="273" r:id="rId14"/>
    <p:sldId id="268" r:id="rId15"/>
    <p:sldId id="274" r:id="rId16"/>
    <p:sldId id="275" r:id="rId17"/>
    <p:sldId id="276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A0363C-FEFC-4DC4-97E1-24922EDFD2C3}" type="datetimeFigureOut">
              <a:rPr lang="en-US" smtClean="0"/>
              <a:t>12/14/2013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8B45F8-5B5F-4D3A-8BA8-15275F966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9267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8B45F8-5B5F-4D3A-8BA8-15275F966FB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760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9C4F-18FC-4B47-8DBE-10B66954B74A}" type="datetime1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Neotech Institute of Technology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2985-EEB4-4D50-AAF8-968ECCAE4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92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6AC322-2569-4BC6-9CB9-7569C3925C6D}" type="datetime1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Neotech Institute of Technology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2985-EEB4-4D50-AAF8-968ECCAE4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70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F496B-B6BB-4CD4-8D12-D08FCAA9CB33}" type="datetime1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Neotech Institute of Technology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2985-EEB4-4D50-AAF8-968ECCAE4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436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ACE1E-089C-44EF-A8E2-9513DC176ED9}" type="datetime1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Neotech Institute of Technology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2985-EEB4-4D50-AAF8-968ECCAE4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15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51364-BD26-40EC-8E97-D1DB79864570}" type="datetime1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Neotech Institute of Technology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2985-EEB4-4D50-AAF8-968ECCAE4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91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20A3-C96E-4649-B395-16D1F5A2A9AB}" type="datetime1">
              <a:rPr lang="en-US" smtClean="0"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Neotech Institute of Technology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2985-EEB4-4D50-AAF8-968ECCAE4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544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250A5-59FA-4B09-A94F-0F015387E88D}" type="datetime1">
              <a:rPr lang="en-US" smtClean="0"/>
              <a:t>12/14/2013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Neotech Institute of Technology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2985-EEB4-4D50-AAF8-968ECCAE4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7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750F2-ED9A-4A39-B777-967E9308734A}" type="datetime1">
              <a:rPr lang="en-US" smtClean="0"/>
              <a:t>12/14/2013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Neotech Institute of Technology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2985-EEB4-4D50-AAF8-968ECCAE4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628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C2B37-CCAA-485D-8349-BC1E6DEF4C91}" type="datetime1">
              <a:rPr lang="en-US" smtClean="0"/>
              <a:t>12/14/2013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Neotech Institute of Technology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2985-EEB4-4D50-AAF8-968ECCAE4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11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E9A60-167E-4EB4-9F0C-5A933883ED84}" type="datetime1">
              <a:rPr lang="en-US" smtClean="0"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Neotech Institute of Technology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2985-EEB4-4D50-AAF8-968ECCAE4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3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D1AED-396B-4A9D-A0BD-11D5372541CD}" type="datetime1">
              <a:rPr lang="en-US" smtClean="0"/>
              <a:t>12/14/2013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Neotech Institute of Technology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2985-EEB4-4D50-AAF8-968ECCAE4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44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E4FEF-6138-4B17-BCB8-895353244D73}" type="datetime1">
              <a:rPr lang="en-US" smtClean="0"/>
              <a:t>12/14/2013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Neotech Institute of Technology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22985-EEB4-4D50-AAF8-968ECCAE4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w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9.png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image" Target="../media/image14.png"/><Relationship Id="rId7" Type="http://schemas.openxmlformats.org/officeDocument/2006/relationships/image" Target="../media/image12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1.png"/><Relationship Id="rId4" Type="http://schemas.openxmlformats.org/officeDocument/2006/relationships/image" Target="../media/image15.png"/><Relationship Id="rId9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4571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Elementary Concept of DC circuit</a:t>
            </a:r>
            <a:br>
              <a:rPr lang="en-US" dirty="0" smtClean="0">
                <a:solidFill>
                  <a:schemeClr val="accent2"/>
                </a:solidFill>
              </a:rPr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693716"/>
            <a:ext cx="9144000" cy="519201"/>
          </a:xfrm>
        </p:spPr>
        <p:txBody>
          <a:bodyPr/>
          <a:lstStyle/>
          <a:p>
            <a:r>
              <a:rPr lang="en-US" dirty="0" smtClean="0"/>
              <a:t>Department of Electrical Engineering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2428" y="4177116"/>
            <a:ext cx="369623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BY:-	</a:t>
            </a:r>
            <a:r>
              <a:rPr lang="en-US" sz="1600" dirty="0" smtClean="0"/>
              <a:t>PARMAR VAISHALI B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PATEL DARSHAP G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PATEL DHVANI C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RANA BRIJESH M</a:t>
            </a:r>
          </a:p>
          <a:p>
            <a:r>
              <a:rPr lang="en-US" sz="1600" dirty="0" smtClean="0"/>
              <a:t>	TRIVEDI STAVAN S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2388" y="5580915"/>
            <a:ext cx="1699206" cy="77543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Neotech Institute of Technology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2985-EEB4-4D50-AAF8-968ECCAE4E37}" type="slidenum">
              <a:rPr lang="en-US" smtClean="0"/>
              <a:t>1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5003" y="5783967"/>
            <a:ext cx="454624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Guided </a:t>
            </a:r>
            <a:r>
              <a:rPr lang="en-US" dirty="0" smtClean="0"/>
              <a:t>by</a:t>
            </a:r>
            <a:r>
              <a:rPr lang="en-US" sz="1600" dirty="0" smtClean="0"/>
              <a:t>: PROF. (DR.) A.R. CHUDASAMA</a:t>
            </a:r>
          </a:p>
          <a:p>
            <a:r>
              <a:rPr lang="en-US" sz="1600" dirty="0"/>
              <a:t>	</a:t>
            </a:r>
            <a:r>
              <a:rPr lang="en-US" sz="1600" dirty="0" smtClean="0"/>
              <a:t>   NIDHI.J.GOHIL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221700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1563"/>
            <a:ext cx="10515600" cy="1325563"/>
          </a:xfrm>
        </p:spPr>
        <p:txBody>
          <a:bodyPr/>
          <a:lstStyle/>
          <a:p>
            <a:r>
              <a:rPr lang="en-US" b="1" dirty="0" smtClean="0"/>
              <a:t>Voltage Sources – Schematic </a:t>
            </a:r>
            <a:br>
              <a:rPr lang="en-US" b="1" dirty="0" smtClean="0"/>
            </a:br>
            <a:r>
              <a:rPr lang="en-US" b="1" dirty="0" smtClean="0"/>
              <a:t>Symbols for Dependent Voltage 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660400" indent="-660400">
              <a:buFontTx/>
              <a:buNone/>
            </a:pPr>
            <a:r>
              <a:rPr lang="en-US" dirty="0"/>
              <a:t>The schematic symbols that we use for dependent voltage sources are shown here, of which there are 2 forms</a:t>
            </a:r>
            <a:r>
              <a:rPr lang="en-US" dirty="0" smtClean="0"/>
              <a:t>:</a:t>
            </a:r>
          </a:p>
          <a:p>
            <a:pPr marL="1035050" lvl="1" indent="-577850">
              <a:buClr>
                <a:schemeClr val="tx1"/>
              </a:buClr>
              <a:buFontTx/>
              <a:buAutoNum type="romanLcPeriod"/>
            </a:pPr>
            <a:r>
              <a:rPr lang="en-US" dirty="0" smtClean="0"/>
              <a:t>Voltage-dependent voltage sources</a:t>
            </a:r>
          </a:p>
          <a:p>
            <a:pPr marL="1035050" lvl="1" indent="-577850">
              <a:buClr>
                <a:schemeClr val="tx1"/>
              </a:buClr>
              <a:buFontTx/>
              <a:buAutoNum type="romanLcPeriod"/>
            </a:pPr>
            <a:r>
              <a:rPr lang="en-US" dirty="0" smtClean="0"/>
              <a:t>Current-dependent voltage sources</a:t>
            </a:r>
          </a:p>
          <a:p>
            <a:endParaRPr lang="en-US" dirty="0"/>
          </a:p>
        </p:txBody>
      </p:sp>
      <p:graphicFrame>
        <p:nvGraphicFramePr>
          <p:cNvPr id="5" name="Object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203365192"/>
              </p:ext>
            </p:extLst>
          </p:nvPr>
        </p:nvGraphicFramePr>
        <p:xfrm>
          <a:off x="5887143" y="1950250"/>
          <a:ext cx="2539508" cy="255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VISIO" r:id="rId3" imgW="2727360" imgH="2345040" progId="Visio.Drawing.6">
                  <p:embed/>
                </p:oleObj>
              </mc:Choice>
              <mc:Fallback>
                <p:oleObj name="VISIO" r:id="rId3" imgW="2727360" imgH="234504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87143" y="1950250"/>
                        <a:ext cx="2539508" cy="25542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5381862"/>
              </p:ext>
            </p:extLst>
          </p:nvPr>
        </p:nvGraphicFramePr>
        <p:xfrm>
          <a:off x="8790363" y="1950250"/>
          <a:ext cx="2563437" cy="255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VISIO" r:id="rId5" imgW="2727360" imgH="2345040" progId="Visio.Drawing.6">
                  <p:embed/>
                </p:oleObj>
              </mc:Choice>
              <mc:Fallback>
                <p:oleObj name="VISIO" r:id="rId5" imgW="2727360" imgH="234504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90363" y="1950250"/>
                        <a:ext cx="2563437" cy="255428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Neotech Institute of Technology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2985-EEB4-4D50-AAF8-968ECCAE4E3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725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current sources: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60400" indent="-660400">
              <a:buFontTx/>
              <a:buNone/>
            </a:pPr>
            <a:r>
              <a:rPr lang="en-US" dirty="0" smtClean="0"/>
              <a:t>There are 2 kinds of current sources:</a:t>
            </a:r>
          </a:p>
          <a:p>
            <a:pPr marL="660400" indent="-660400">
              <a:buFontTx/>
              <a:buAutoNum type="arabicPeriod"/>
            </a:pPr>
            <a:r>
              <a:rPr lang="en-US" dirty="0" smtClean="0">
                <a:hlinkClick r:id="" action="ppaction://noaction"/>
              </a:rPr>
              <a:t>Independent current sources</a:t>
            </a:r>
            <a:endParaRPr lang="en-US" dirty="0" smtClean="0"/>
          </a:p>
          <a:p>
            <a:pPr marL="660400" indent="-660400">
              <a:buFontTx/>
              <a:buAutoNum type="arabicPeriod"/>
            </a:pPr>
            <a:r>
              <a:rPr lang="en-US" dirty="0" smtClean="0"/>
              <a:t>Dependent current sources, of which there are 2 forms:</a:t>
            </a:r>
          </a:p>
          <a:p>
            <a:pPr marL="1035050" lvl="1" indent="-577850">
              <a:buClr>
                <a:schemeClr val="tx1"/>
              </a:buClr>
              <a:buFontTx/>
              <a:buAutoNum type="romanLcPeriod"/>
            </a:pPr>
            <a:r>
              <a:rPr lang="en-US" dirty="0" smtClean="0"/>
              <a:t>Voltage-dependent current sources</a:t>
            </a:r>
          </a:p>
          <a:p>
            <a:pPr marL="1035050" lvl="1" indent="-577850">
              <a:buClr>
                <a:schemeClr val="tx1"/>
              </a:buClr>
              <a:buFontTx/>
              <a:buAutoNum type="romanLcPeriod"/>
            </a:pPr>
            <a:r>
              <a:rPr lang="en-US" dirty="0" smtClean="0"/>
              <a:t>Current-dependent current.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Neotech Institute of Technology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2985-EEB4-4D50-AAF8-968ECCAE4E3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713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schematic symbols that we use for current sources are shown here.</a:t>
            </a:r>
          </a:p>
          <a:p>
            <a:r>
              <a:rPr lang="en-US" dirty="0" smtClean="0"/>
              <a:t>This is intended to indicate that the schematic symbol can be labeled either with a variable, like </a:t>
            </a:r>
            <a:r>
              <a:rPr lang="en-US" i="1" dirty="0" err="1" smtClean="0"/>
              <a:t>i</a:t>
            </a:r>
            <a:r>
              <a:rPr lang="en-US" i="1" baseline="-25000" dirty="0" err="1" smtClean="0"/>
              <a:t>S</a:t>
            </a:r>
            <a:r>
              <a:rPr lang="en-US" dirty="0" smtClean="0"/>
              <a:t>, or a value, with some number, and units.  An example might be 0.2[A].  It could also be labeled with both.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graphicFrame>
        <p:nvGraphicFramePr>
          <p:cNvPr id="5" name="Object 2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65163147"/>
              </p:ext>
            </p:extLst>
          </p:nvPr>
        </p:nvGraphicFramePr>
        <p:xfrm>
          <a:off x="7299642" y="2257424"/>
          <a:ext cx="3787458" cy="3274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VISIO" r:id="rId3" imgW="2835360" imgH="2345040" progId="Visio.Drawing.6">
                  <p:embed/>
                </p:oleObj>
              </mc:Choice>
              <mc:Fallback>
                <p:oleObj name="VISIO" r:id="rId3" imgW="2835360" imgH="234504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99642" y="2257424"/>
                        <a:ext cx="3787458" cy="3274695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Neotech Institute of Technology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2985-EEB4-4D50-AAF8-968ECCAE4E3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216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Current Sources – Schematic </a:t>
            </a:r>
            <a:br>
              <a:rPr lang="en-US" b="1" dirty="0" smtClean="0"/>
            </a:br>
            <a:r>
              <a:rPr lang="en-US" b="1" dirty="0" smtClean="0"/>
              <a:t>Symbols for Dependent Current Sources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579620" cy="4351338"/>
          </a:xfrm>
        </p:spPr>
        <p:txBody>
          <a:bodyPr/>
          <a:lstStyle/>
          <a:p>
            <a:pPr marL="660400" indent="-660400">
              <a:buFontTx/>
              <a:buNone/>
            </a:pPr>
            <a:r>
              <a:rPr lang="en-US" dirty="0"/>
              <a:t>The schematic symbols that we use for dependent voltage sources are shown here, of which there are 2 forms:</a:t>
            </a:r>
          </a:p>
          <a:p>
            <a:pPr marL="1035050" lvl="1" indent="-577850">
              <a:buClr>
                <a:schemeClr val="tx1"/>
              </a:buClr>
              <a:buFontTx/>
              <a:buAutoNum type="romanLcPeriod"/>
            </a:pPr>
            <a:r>
              <a:rPr lang="en-US" dirty="0" smtClean="0"/>
              <a:t>Voltage-dependent voltage sources</a:t>
            </a:r>
          </a:p>
          <a:p>
            <a:pPr marL="1035050" lvl="1" indent="-577850">
              <a:buClr>
                <a:schemeClr val="tx1"/>
              </a:buClr>
              <a:buFontTx/>
              <a:buAutoNum type="romanLcPeriod"/>
            </a:pPr>
            <a:r>
              <a:rPr lang="en-US" dirty="0" smtClean="0"/>
              <a:t>Current-dependent voltage sources</a:t>
            </a:r>
          </a:p>
          <a:p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74157275"/>
              </p:ext>
            </p:extLst>
          </p:nvPr>
        </p:nvGraphicFramePr>
        <p:xfrm>
          <a:off x="5764847" y="2030096"/>
          <a:ext cx="2727325" cy="2344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VISIO" r:id="rId3" imgW="2727360" imgH="2345040" progId="Visio.Drawing.6">
                  <p:embed/>
                </p:oleObj>
              </mc:Choice>
              <mc:Fallback>
                <p:oleObj name="VISIO" r:id="rId3" imgW="2727360" imgH="234504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64847" y="2030096"/>
                        <a:ext cx="2727325" cy="2344738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2393508"/>
              </p:ext>
            </p:extLst>
          </p:nvPr>
        </p:nvGraphicFramePr>
        <p:xfrm>
          <a:off x="8839199" y="2030096"/>
          <a:ext cx="2727325" cy="2449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VISIO" r:id="rId5" imgW="2727360" imgH="2345040" progId="Visio.Drawing.6">
                  <p:embed/>
                </p:oleObj>
              </mc:Choice>
              <mc:Fallback>
                <p:oleObj name="VISIO" r:id="rId5" imgW="2727360" imgH="234504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39199" y="2030096"/>
                        <a:ext cx="2727325" cy="24495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9525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Neotech Institute of Technology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2985-EEB4-4D50-AAF8-968ECCAE4E3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09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Laws of Electrical circuit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Ohm’s Law</a:t>
            </a:r>
          </a:p>
          <a:p>
            <a:r>
              <a:rPr lang="en-US" dirty="0" smtClean="0"/>
              <a:t>Kirchhoff’s Law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Neotech Institute of Technology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2985-EEB4-4D50-AAF8-968ECCAE4E3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242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Ohm’s Law: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7381"/>
            <a:ext cx="10203180" cy="4457700"/>
          </a:xfrm>
        </p:spPr>
        <p:txBody>
          <a:bodyPr>
            <a:normAutofit/>
          </a:bodyPr>
          <a:lstStyle/>
          <a:p>
            <a:r>
              <a:rPr lang="en-US" dirty="0" smtClean="0"/>
              <a:t>A resistor is a two terminal circuit element that has a constant ratio of the voltage across its terminals to the current through its terminals.</a:t>
            </a:r>
          </a:p>
          <a:p>
            <a:r>
              <a:rPr lang="en-US" dirty="0" smtClean="0"/>
              <a:t>The value of the ratio of voltage to current is the defining characteristic of the resistor. </a:t>
            </a:r>
          </a:p>
          <a:p>
            <a:endParaRPr lang="en-US" dirty="0"/>
          </a:p>
        </p:txBody>
      </p:sp>
      <p:graphicFrame>
        <p:nvGraphicFramePr>
          <p:cNvPr id="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4415884"/>
              </p:ext>
            </p:extLst>
          </p:nvPr>
        </p:nvGraphicFramePr>
        <p:xfrm>
          <a:off x="4267200" y="4177506"/>
          <a:ext cx="3657600" cy="183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VISIO" r:id="rId3" imgW="2797200" imgH="1406520" progId="Visio.Drawing.6">
                  <p:embed/>
                </p:oleObj>
              </mc:Choice>
              <mc:Fallback>
                <p:oleObj name="VISIO" r:id="rId3" imgW="2797200" imgH="140652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4177506"/>
                        <a:ext cx="3657600" cy="183991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Neotech Institute of Technology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2985-EEB4-4D50-AAF8-968ECCAE4E3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0360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resistor obeys the expression: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 where R is the </a:t>
            </a:r>
            <a:r>
              <a:rPr lang="en-US" i="1" dirty="0" smtClean="0"/>
              <a:t>resistance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If something obeys this expression, we can think of it, and model it, as a resistor.</a:t>
            </a:r>
          </a:p>
          <a:p>
            <a:r>
              <a:rPr lang="en-US" dirty="0" smtClean="0"/>
              <a:t>This expression is called </a:t>
            </a:r>
            <a:r>
              <a:rPr lang="en-US" i="1" u="sng" dirty="0" smtClean="0"/>
              <a:t>Ohm’s Law</a:t>
            </a:r>
            <a:r>
              <a:rPr lang="en-US" i="1" dirty="0" smtClean="0"/>
              <a:t>.  </a:t>
            </a:r>
            <a:r>
              <a:rPr lang="en-US" dirty="0" smtClean="0"/>
              <a:t>The</a:t>
            </a:r>
            <a:r>
              <a:rPr lang="en-US" i="1" dirty="0" smtClean="0"/>
              <a:t> </a:t>
            </a:r>
            <a:r>
              <a:rPr lang="en-US" dirty="0" smtClean="0"/>
              <a:t>unit ([Ohm] or [</a:t>
            </a:r>
            <a:r>
              <a:rPr lang="en-US" dirty="0" smtClean="0">
                <a:latin typeface="Symbol" panose="05050102010706020507" pitchFamily="18" charset="2"/>
              </a:rPr>
              <a:t>W</a:t>
            </a:r>
            <a:r>
              <a:rPr lang="en-US" dirty="0" smtClean="0"/>
              <a:t>]) is named for Ohm, and is equal to a [Volt/Ampere].</a:t>
            </a:r>
          </a:p>
          <a:p>
            <a:r>
              <a:rPr lang="en-US" dirty="0" smtClean="0"/>
              <a:t>IMPORTANT: use Ohm’s Law </a:t>
            </a:r>
            <a:r>
              <a:rPr lang="en-US" u="sng" dirty="0" smtClean="0"/>
              <a:t>only</a:t>
            </a:r>
            <a:r>
              <a:rPr lang="en-US" dirty="0" smtClean="0"/>
              <a:t> on resistors.  It does not hold for sources.</a:t>
            </a:r>
          </a:p>
          <a:p>
            <a:endParaRPr lang="en-US" dirty="0"/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1726246"/>
              </p:ext>
            </p:extLst>
          </p:nvPr>
        </p:nvGraphicFramePr>
        <p:xfrm>
          <a:off x="2514600" y="2164080"/>
          <a:ext cx="1066800" cy="98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3" imgW="469800" imgH="431640" progId="Equation.DSMT4">
                  <p:embed/>
                </p:oleObj>
              </mc:Choice>
              <mc:Fallback>
                <p:oleObj name="Equation" r:id="rId3" imgW="46980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164080"/>
                        <a:ext cx="1066800" cy="98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Neotech Institute of Technology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2985-EEB4-4D50-AAF8-968ECCAE4E3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596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5626" y="-60839"/>
            <a:ext cx="10515600" cy="1325563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98358"/>
            <a:ext cx="10515600" cy="9562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THANK YOU</a:t>
            </a:r>
            <a:endParaRPr lang="en-US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Neotech Institute of Technology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2985-EEB4-4D50-AAF8-968ECCAE4E3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030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28307"/>
            <a:ext cx="10515600" cy="1325563"/>
          </a:xfrm>
        </p:spPr>
        <p:txBody>
          <a:bodyPr/>
          <a:lstStyle/>
          <a:p>
            <a:r>
              <a:rPr lang="en-US" b="1" dirty="0" smtClean="0"/>
              <a:t>Electrical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alibri" panose="020F0502020204030204" pitchFamily="34" charset="0"/>
              <a:buChar char="•"/>
            </a:pPr>
            <a:r>
              <a:rPr lang="en-US" dirty="0"/>
              <a:t>We want to transfer electrical energy to perform a task</a:t>
            </a:r>
          </a:p>
          <a:p>
            <a:pPr lvl="1">
              <a:buFont typeface="Calibri" panose="020F0502020204030204" pitchFamily="34" charset="0"/>
              <a:buChar char="•"/>
            </a:pPr>
            <a:r>
              <a:rPr lang="en-US" sz="2800" dirty="0"/>
              <a:t>We want to supply energy to some </a:t>
            </a:r>
            <a:r>
              <a:rPr lang="en-US" sz="2800" i="1" dirty="0"/>
              <a:t>load</a:t>
            </a:r>
          </a:p>
          <a:p>
            <a:pPr lvl="1"/>
            <a:endParaRPr lang="en-US" sz="2800" i="1" dirty="0" smtClean="0"/>
          </a:p>
          <a:p>
            <a:pPr>
              <a:buFont typeface="Calibri" panose="020F0502020204030204" pitchFamily="34" charset="0"/>
              <a:buChar char="•"/>
            </a:pPr>
            <a:r>
              <a:rPr lang="en-US" dirty="0"/>
              <a:t>Charged particles want to “move” when an </a:t>
            </a:r>
            <a:r>
              <a:rPr lang="en-US" dirty="0" err="1"/>
              <a:t>emf</a:t>
            </a:r>
            <a:r>
              <a:rPr lang="en-US" dirty="0"/>
              <a:t> applied</a:t>
            </a:r>
          </a:p>
          <a:p>
            <a:pPr lvl="1">
              <a:buFont typeface="Calibri" panose="020F0502020204030204" pitchFamily="34" charset="0"/>
              <a:buChar char="•"/>
            </a:pPr>
            <a:r>
              <a:rPr lang="en-US" sz="2800" dirty="0"/>
              <a:t>Apply </a:t>
            </a:r>
            <a:r>
              <a:rPr lang="en-US" sz="2800" dirty="0" err="1"/>
              <a:t>emf</a:t>
            </a:r>
            <a:r>
              <a:rPr lang="en-US" sz="2800" dirty="0"/>
              <a:t> and constrain the path of the charged particles</a:t>
            </a:r>
          </a:p>
          <a:p>
            <a:pPr lvl="1">
              <a:buFont typeface="Calibri" panose="020F0502020204030204" pitchFamily="34" charset="0"/>
              <a:buChar char="•"/>
            </a:pPr>
            <a:r>
              <a:rPr lang="en-US" sz="2800" dirty="0"/>
              <a:t>Force charged particles to supply energy to the load in order to do work (no path through load </a:t>
            </a:r>
            <a:r>
              <a:rPr lang="en-US" sz="2800" dirty="0">
                <a:sym typeface="Symbol" panose="05050102010706020507" pitchFamily="18" charset="2"/>
              </a:rPr>
              <a:t> no useful work done!)</a:t>
            </a:r>
            <a:endParaRPr lang="en-US" sz="2800" dirty="0"/>
          </a:p>
          <a:p>
            <a:pPr lvl="1"/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Neotech Institute of Technology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2985-EEB4-4D50-AAF8-968ECCAE4E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57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Types of Circuit 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•"/>
            </a:pPr>
            <a:r>
              <a:rPr lang="en-US" b="1" dirty="0"/>
              <a:t>Circuit components are generally classified as </a:t>
            </a:r>
            <a:r>
              <a:rPr lang="en-US" b="1" i="1" dirty="0"/>
              <a:t>control</a:t>
            </a:r>
            <a:r>
              <a:rPr lang="en-US" b="1" dirty="0"/>
              <a:t> elements, </a:t>
            </a:r>
            <a:r>
              <a:rPr lang="en-US" b="1" i="1" dirty="0"/>
              <a:t>passive</a:t>
            </a:r>
            <a:r>
              <a:rPr lang="en-US" b="1" dirty="0"/>
              <a:t> elements, and </a:t>
            </a:r>
            <a:r>
              <a:rPr lang="en-US" b="1" i="1" dirty="0"/>
              <a:t>active</a:t>
            </a:r>
            <a:r>
              <a:rPr lang="en-US" b="1" dirty="0"/>
              <a:t> </a:t>
            </a:r>
            <a:r>
              <a:rPr lang="en-US" b="1" dirty="0" smtClean="0"/>
              <a:t>elements</a:t>
            </a:r>
          </a:p>
          <a:p>
            <a:pPr>
              <a:buFont typeface="Calibri" panose="020F0502020204030204" pitchFamily="34" charset="0"/>
              <a:buChar char="•"/>
            </a:pPr>
            <a:endParaRPr lang="en-US" b="1" dirty="0"/>
          </a:p>
          <a:p>
            <a:pPr lvl="1">
              <a:buFont typeface="Calibri" panose="020F0502020204030204" pitchFamily="34" charset="0"/>
              <a:buChar char="•"/>
            </a:pPr>
            <a:r>
              <a:rPr lang="en-US" b="1" dirty="0"/>
              <a:t>Control Elements – direct and modify the current  (e.g. switches)</a:t>
            </a:r>
          </a:p>
          <a:p>
            <a:pPr lvl="1">
              <a:buFont typeface="Calibri" panose="020F0502020204030204" pitchFamily="34" charset="0"/>
              <a:buChar char="•"/>
            </a:pPr>
            <a:r>
              <a:rPr lang="en-US" b="1" dirty="0"/>
              <a:t>Passive Elements – total energy delivered to the element by the rest of the circuit is nonnegative (e.g. resistors, capacitors, inductors)</a:t>
            </a:r>
          </a:p>
          <a:p>
            <a:pPr lvl="1">
              <a:buFont typeface="Calibri" panose="020F0502020204030204" pitchFamily="34" charset="0"/>
              <a:buChar char="•"/>
            </a:pPr>
            <a:r>
              <a:rPr lang="en-US" b="1" dirty="0"/>
              <a:t>Active Elements – can provide energy to the circuit (e.g. batteries, </a:t>
            </a:r>
            <a:r>
              <a:rPr lang="en-US" b="1" dirty="0" smtClean="0"/>
              <a:t>generators, current, voltage)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Neotech Institute of Technology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2985-EEB4-4D50-AAF8-968ECCAE4E3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57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048" y="206772"/>
            <a:ext cx="10515600" cy="1325563"/>
          </a:xfrm>
        </p:spPr>
        <p:txBody>
          <a:bodyPr/>
          <a:lstStyle/>
          <a:p>
            <a:r>
              <a:rPr lang="en-US" b="1" dirty="0" smtClean="0"/>
              <a:t>Passive circuit elements - resistors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Circuit symbol:                           Voltage-current relation (Ohm’s Law)</a:t>
            </a:r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 smtClean="0"/>
          </a:p>
          <a:p>
            <a:pPr>
              <a:buFont typeface="Calibri" panose="020F0502020204030204" pitchFamily="34" charset="0"/>
              <a:buChar char="•"/>
            </a:pPr>
            <a:r>
              <a:rPr lang="en-US" b="1" dirty="0" smtClean="0"/>
              <a:t>R is the resistance                                         </a:t>
            </a:r>
          </a:p>
          <a:p>
            <a:pPr lvl="1">
              <a:buFont typeface="Calibri" panose="020F0502020204030204" pitchFamily="34" charset="0"/>
              <a:buChar char="•"/>
            </a:pPr>
            <a:r>
              <a:rPr lang="en-US" b="1" dirty="0" smtClean="0"/>
              <a:t>Units are ohms (</a:t>
            </a:r>
            <a:r>
              <a:rPr lang="en-US" b="1" dirty="0" smtClean="0">
                <a:sym typeface="Symbol" panose="05050102010706020507" pitchFamily="18" charset="2"/>
              </a:rPr>
              <a:t>)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858" y="2840831"/>
            <a:ext cx="136525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0821" y="2702719"/>
            <a:ext cx="427037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263" y="2275205"/>
            <a:ext cx="703263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4425" y="3077368"/>
            <a:ext cx="3048000" cy="211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4355445"/>
              </p:ext>
            </p:extLst>
          </p:nvPr>
        </p:nvGraphicFramePr>
        <p:xfrm>
          <a:off x="7764780" y="2540000"/>
          <a:ext cx="205740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7" imgW="876300" imgH="203200" progId="Equation.3">
                  <p:embed/>
                </p:oleObj>
              </mc:Choice>
              <mc:Fallback>
                <p:oleObj name="Equation" r:id="rId7" imgW="876300" imgH="203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4780" y="2540000"/>
                        <a:ext cx="2057400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Neotech Institute of Technology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2985-EEB4-4D50-AAF8-968ECCAE4E3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26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Passive circuit elements – capacitors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•"/>
            </a:pPr>
            <a:r>
              <a:rPr lang="en-US" b="1" dirty="0" smtClean="0"/>
              <a:t>Circuit symbol: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pPr>
              <a:buFont typeface="Calibri" panose="020F0502020204030204" pitchFamily="34" charset="0"/>
              <a:buChar char="•"/>
            </a:pPr>
            <a:r>
              <a:rPr lang="en-US" b="1" dirty="0" smtClean="0"/>
              <a:t>C is the capacitance</a:t>
            </a:r>
          </a:p>
          <a:p>
            <a:pPr lvl="1">
              <a:buFont typeface="Calibri" panose="020F0502020204030204" pitchFamily="34" charset="0"/>
              <a:buChar char="•"/>
            </a:pPr>
            <a:r>
              <a:rPr lang="en-US" b="1" dirty="0" smtClean="0"/>
              <a:t>Units are Farads (F</a:t>
            </a:r>
            <a:r>
              <a:rPr lang="en-US" b="1" dirty="0" smtClean="0">
                <a:sym typeface="Symbol" panose="05050102010706020507" pitchFamily="18" charset="2"/>
              </a:rPr>
              <a:t>)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3837" y="1825625"/>
            <a:ext cx="5181600" cy="4351338"/>
          </a:xfrm>
        </p:spPr>
        <p:txBody>
          <a:bodyPr/>
          <a:lstStyle/>
          <a:p>
            <a:pPr>
              <a:buFont typeface="Calibri" panose="020F0502020204030204" pitchFamily="34" charset="0"/>
              <a:buChar char="•"/>
            </a:pPr>
            <a:r>
              <a:rPr lang="en-US" b="1" dirty="0" smtClean="0"/>
              <a:t>Voltage-current relation:</a:t>
            </a:r>
          </a:p>
          <a:p>
            <a:pPr>
              <a:buFont typeface="Calibri" panose="020F0502020204030204" pitchFamily="34" charset="0"/>
              <a:buChar char="•"/>
            </a:pPr>
            <a:endParaRPr lang="en-US" b="1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Capacitors can store energy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857498"/>
            <a:ext cx="1600200" cy="163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2237" y="3067841"/>
            <a:ext cx="360363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200" y="2240916"/>
            <a:ext cx="6080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3896731"/>
              </p:ext>
            </p:extLst>
          </p:nvPr>
        </p:nvGraphicFramePr>
        <p:xfrm>
          <a:off x="7765097" y="2489360"/>
          <a:ext cx="19796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6" imgW="926698" imgH="393529" progId="Equation.3">
                  <p:embed/>
                </p:oleObj>
              </mc:Choice>
              <mc:Fallback>
                <p:oleObj name="Equation" r:id="rId6" imgW="92669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5097" y="2489360"/>
                        <a:ext cx="1979613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436808"/>
              </p:ext>
            </p:extLst>
          </p:nvPr>
        </p:nvGraphicFramePr>
        <p:xfrm>
          <a:off x="8039735" y="4526117"/>
          <a:ext cx="14303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8" imgW="736280" imgH="393529" progId="Equation.3">
                  <p:embed/>
                </p:oleObj>
              </mc:Choice>
              <mc:Fallback>
                <p:oleObj name="Equation" r:id="rId8" imgW="73628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39735" y="4526117"/>
                        <a:ext cx="14303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Neotech Institute of Technology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2985-EEB4-4D50-AAF8-968ECCAE4E3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60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Passive circuit elements - inductors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•"/>
            </a:pPr>
            <a:r>
              <a:rPr lang="en-US" b="1" dirty="0" smtClean="0"/>
              <a:t>Circuit symbol: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pPr>
              <a:buFont typeface="Calibri" panose="020F0502020204030204" pitchFamily="34" charset="0"/>
              <a:buChar char="•"/>
            </a:pPr>
            <a:r>
              <a:rPr lang="en-US" b="1" dirty="0" smtClean="0"/>
              <a:t>L is the inductance</a:t>
            </a:r>
          </a:p>
          <a:p>
            <a:pPr lvl="1">
              <a:buFont typeface="Calibri" panose="020F0502020204030204" pitchFamily="34" charset="0"/>
              <a:buChar char="•"/>
            </a:pPr>
            <a:r>
              <a:rPr lang="en-US" b="1" dirty="0" smtClean="0"/>
              <a:t>Units are </a:t>
            </a:r>
            <a:r>
              <a:rPr lang="en-US" b="1" dirty="0" err="1" smtClean="0"/>
              <a:t>Henries</a:t>
            </a:r>
            <a:r>
              <a:rPr lang="en-US" b="1" dirty="0" smtClean="0"/>
              <a:t> (H</a:t>
            </a:r>
            <a:r>
              <a:rPr lang="en-US" b="1" dirty="0" smtClean="0">
                <a:sym typeface="Symbol" panose="05050102010706020507" pitchFamily="18" charset="2"/>
              </a:rPr>
              <a:t>)</a:t>
            </a:r>
            <a:endParaRPr lang="en-US" b="1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0" y="1825625"/>
            <a:ext cx="5181600" cy="4351338"/>
          </a:xfrm>
        </p:spPr>
        <p:txBody>
          <a:bodyPr/>
          <a:lstStyle/>
          <a:p>
            <a:pPr>
              <a:buFont typeface="Calibri" panose="020F0502020204030204" pitchFamily="34" charset="0"/>
              <a:buChar char="•"/>
            </a:pPr>
            <a:r>
              <a:rPr lang="en-US" b="1" dirty="0" smtClean="0"/>
              <a:t>Voltage-current relation:</a:t>
            </a:r>
          </a:p>
          <a:p>
            <a:pPr>
              <a:buFont typeface="Calibri" panose="020F0502020204030204" pitchFamily="34" charset="0"/>
              <a:buChar char="•"/>
            </a:pPr>
            <a:endParaRPr lang="en-US" b="1" dirty="0" smtClean="0"/>
          </a:p>
          <a:p>
            <a:pPr>
              <a:buFont typeface="Calibri" panose="020F0502020204030204" pitchFamily="34" charset="0"/>
              <a:buChar char="•"/>
            </a:pPr>
            <a:endParaRPr lang="en-US" b="1" dirty="0" smtClean="0"/>
          </a:p>
          <a:p>
            <a:pPr>
              <a:buFont typeface="Calibri" panose="020F0502020204030204" pitchFamily="34" charset="0"/>
              <a:buChar char="•"/>
            </a:pPr>
            <a:r>
              <a:rPr lang="en-US" b="1" dirty="0" smtClean="0"/>
              <a:t>Inductors can store energy</a:t>
            </a:r>
          </a:p>
          <a:p>
            <a:pPr>
              <a:buFont typeface="Calibri" panose="020F0502020204030204" pitchFamily="34" charset="0"/>
              <a:buChar char="•"/>
            </a:pPr>
            <a:endParaRPr lang="en-US" b="1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996883"/>
            <a:ext cx="1600200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056" y="3073876"/>
            <a:ext cx="36036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4537" y="2360296"/>
            <a:ext cx="614363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2604222"/>
              </p:ext>
            </p:extLst>
          </p:nvPr>
        </p:nvGraphicFramePr>
        <p:xfrm>
          <a:off x="7475220" y="2360296"/>
          <a:ext cx="175260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6" imgW="914400" imgH="393700" progId="Equation.3">
                  <p:embed/>
                </p:oleObj>
              </mc:Choice>
              <mc:Fallback>
                <p:oleObj name="Equation" r:id="rId6" imgW="914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5220" y="2360296"/>
                        <a:ext cx="175260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0100941"/>
              </p:ext>
            </p:extLst>
          </p:nvPr>
        </p:nvGraphicFramePr>
        <p:xfrm>
          <a:off x="7703820" y="4290061"/>
          <a:ext cx="1295400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8" imgW="710891" imgH="393529" progId="Equation.3">
                  <p:embed/>
                </p:oleObj>
              </mc:Choice>
              <mc:Fallback>
                <p:oleObj name="Equation" r:id="rId8" imgW="710891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3820" y="4290061"/>
                        <a:ext cx="1295400" cy="70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Neotech Institute of Technology</a:t>
            </a:r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2985-EEB4-4D50-AAF8-968ECCAE4E3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05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</a:t>
            </a:r>
            <a:r>
              <a:rPr lang="en-US" b="1" dirty="0" smtClean="0"/>
              <a:t>ypes of power supplies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alibri" panose="020F0502020204030204" pitchFamily="34" charset="0"/>
              <a:buChar char="•"/>
            </a:pPr>
            <a:r>
              <a:rPr lang="en-US" b="1" dirty="0"/>
              <a:t>Power supplies can be </a:t>
            </a:r>
            <a:r>
              <a:rPr lang="en-US" b="1" u="sng" dirty="0"/>
              <a:t>modeled </a:t>
            </a:r>
            <a:r>
              <a:rPr lang="en-US" b="1" dirty="0"/>
              <a:t>in a number of ways:</a:t>
            </a:r>
          </a:p>
          <a:p>
            <a:endParaRPr lang="en-US" sz="800" b="1" dirty="0" smtClean="0"/>
          </a:p>
          <a:p>
            <a:pPr lvl="1">
              <a:buFont typeface="Calibri" panose="020F0502020204030204" pitchFamily="34" charset="0"/>
              <a:buChar char="•"/>
            </a:pPr>
            <a:r>
              <a:rPr lang="en-US" b="1" i="1" dirty="0"/>
              <a:t>Voltage</a:t>
            </a:r>
            <a:r>
              <a:rPr lang="en-US" b="1" dirty="0"/>
              <a:t>, </a:t>
            </a:r>
            <a:r>
              <a:rPr lang="en-US" b="1" i="1" dirty="0"/>
              <a:t>current</a:t>
            </a:r>
            <a:r>
              <a:rPr lang="en-US" b="1" dirty="0"/>
              <a:t> sources</a:t>
            </a:r>
          </a:p>
          <a:p>
            <a:pPr lvl="1"/>
            <a:endParaRPr lang="en-US" sz="800" b="1" dirty="0" smtClean="0"/>
          </a:p>
          <a:p>
            <a:pPr lvl="1">
              <a:buFont typeface="Calibri" panose="020F0502020204030204" pitchFamily="34" charset="0"/>
              <a:buChar char="•"/>
            </a:pPr>
            <a:r>
              <a:rPr lang="en-US" b="1" i="1" dirty="0"/>
              <a:t>Independent</a:t>
            </a:r>
            <a:r>
              <a:rPr lang="en-US" b="1" dirty="0"/>
              <a:t>, </a:t>
            </a:r>
            <a:r>
              <a:rPr lang="en-US" b="1" i="1" dirty="0"/>
              <a:t>dependent</a:t>
            </a:r>
            <a:r>
              <a:rPr lang="en-US" b="1" dirty="0"/>
              <a:t> sources</a:t>
            </a:r>
          </a:p>
          <a:p>
            <a:pPr lvl="1"/>
            <a:endParaRPr lang="en-US" sz="800" b="1" dirty="0" smtClean="0"/>
          </a:p>
          <a:p>
            <a:pPr lvl="1">
              <a:buFont typeface="Calibri" panose="020F0502020204030204" pitchFamily="34" charset="0"/>
              <a:buChar char="•"/>
            </a:pPr>
            <a:r>
              <a:rPr lang="en-US" b="1" i="1" dirty="0"/>
              <a:t>Ideal</a:t>
            </a:r>
            <a:r>
              <a:rPr lang="en-US" b="1" dirty="0"/>
              <a:t> and </a:t>
            </a:r>
            <a:r>
              <a:rPr lang="en-US" b="1" i="1" dirty="0"/>
              <a:t>non-ideal</a:t>
            </a:r>
            <a:r>
              <a:rPr lang="en-US" b="1" dirty="0"/>
              <a:t> sources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Neotech Institute of Technology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2985-EEB4-4D50-AAF8-968ECCAE4E3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476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4900" b="1" dirty="0" smtClean="0"/>
              <a:t>voltage sources:</a:t>
            </a:r>
            <a:br>
              <a:rPr lang="en-US" sz="4900" b="1" dirty="0" smtClean="0"/>
            </a:br>
            <a:endParaRPr lang="en-US" sz="49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60400" indent="-660400">
              <a:buFontTx/>
              <a:buNone/>
            </a:pPr>
            <a:r>
              <a:rPr lang="en-US" dirty="0" smtClean="0"/>
              <a:t>There are 2 kinds of voltage sources:</a:t>
            </a:r>
          </a:p>
          <a:p>
            <a:pPr marL="660400" indent="-660400">
              <a:buFontTx/>
              <a:buAutoNum type="arabicPeriod"/>
            </a:pPr>
            <a:r>
              <a:rPr lang="en-US" dirty="0" smtClean="0">
                <a:hlinkClick r:id="" action="ppaction://noaction"/>
              </a:rPr>
              <a:t>Independent voltage sources</a:t>
            </a:r>
            <a:endParaRPr lang="en-US" dirty="0" smtClean="0"/>
          </a:p>
          <a:p>
            <a:pPr marL="660400" indent="-660400">
              <a:buFontTx/>
              <a:buAutoNum type="arabicPeriod"/>
            </a:pPr>
            <a:r>
              <a:rPr lang="en-US" dirty="0" smtClean="0"/>
              <a:t>Dependent voltage sources, of which there are 2 forms:</a:t>
            </a:r>
          </a:p>
          <a:p>
            <a:pPr marL="1035050" lvl="1" indent="-577850">
              <a:buClr>
                <a:schemeClr val="tx1"/>
              </a:buClr>
              <a:buFontTx/>
              <a:buAutoNum type="romanLcPeriod"/>
            </a:pPr>
            <a:r>
              <a:rPr lang="en-US" dirty="0" smtClean="0"/>
              <a:t>Voltage-dependent voltage sources</a:t>
            </a:r>
          </a:p>
          <a:p>
            <a:pPr marL="1035050" lvl="1" indent="-577850">
              <a:buClr>
                <a:schemeClr val="tx1"/>
              </a:buClr>
              <a:buFontTx/>
              <a:buAutoNum type="romanLcPeriod"/>
            </a:pPr>
            <a:r>
              <a:rPr lang="en-US" dirty="0" smtClean="0"/>
              <a:t>Current-dependent voltage sources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Neotech Institute of Technology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2985-EEB4-4D50-AAF8-968ECCAE4E3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247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	The schematic symbol that we use for independent voltage sources is shown here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intended to indicate that the schematic symbol can be labeled either with a variable, like </a:t>
            </a:r>
            <a:r>
              <a:rPr lang="en-US" i="1" dirty="0" err="1" smtClean="0"/>
              <a:t>v</a:t>
            </a:r>
            <a:r>
              <a:rPr lang="en-US" i="1" baseline="-25000" dirty="0" err="1" smtClean="0"/>
              <a:t>S</a:t>
            </a:r>
            <a:r>
              <a:rPr lang="en-US" dirty="0" smtClean="0"/>
              <a:t>, or a value, with some number, and units.  An example might be 1.5[V].  It could also be labeled with both.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graphicFrame>
        <p:nvGraphicFramePr>
          <p:cNvPr id="5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067805"/>
              </p:ext>
            </p:extLst>
          </p:nvPr>
        </p:nvGraphicFramePr>
        <p:xfrm>
          <a:off x="6858000" y="2466022"/>
          <a:ext cx="3581717" cy="29611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VISIO" r:id="rId3" imgW="2835360" imgH="2345040" progId="Visio.Drawing.6">
                  <p:embed/>
                </p:oleObj>
              </mc:Choice>
              <mc:Fallback>
                <p:oleObj name="VISIO" r:id="rId3" imgW="2835360" imgH="2345040" progId="Visio.Drawing.6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2466022"/>
                        <a:ext cx="3581717" cy="2961193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Neotech Institute of Technology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522985-EEB4-4D50-AAF8-968ECCAE4E3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11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592</Words>
  <Application>Microsoft Office PowerPoint</Application>
  <PresentationFormat>Widescreen</PresentationFormat>
  <Paragraphs>139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Calibri Light</vt:lpstr>
      <vt:lpstr>Symbol</vt:lpstr>
      <vt:lpstr>Office Theme</vt:lpstr>
      <vt:lpstr>Equation</vt:lpstr>
      <vt:lpstr>VISIO</vt:lpstr>
      <vt:lpstr>Elementary Concept of DC circuit </vt:lpstr>
      <vt:lpstr>Electrical Circuits</vt:lpstr>
      <vt:lpstr>Types of Circuit Elements</vt:lpstr>
      <vt:lpstr>Passive circuit elements - resistors</vt:lpstr>
      <vt:lpstr>Passive circuit elements – capacitors</vt:lpstr>
      <vt:lpstr>Passive circuit elements - inductors</vt:lpstr>
      <vt:lpstr>Types of power supplies</vt:lpstr>
      <vt:lpstr> voltage sources: </vt:lpstr>
      <vt:lpstr>PowerPoint Presentation</vt:lpstr>
      <vt:lpstr>Voltage Sources – Schematic  Symbols for Dependent Voltage Sources</vt:lpstr>
      <vt:lpstr> current sources: </vt:lpstr>
      <vt:lpstr>PowerPoint Presentation</vt:lpstr>
      <vt:lpstr>Current Sources – Schematic  Symbols for Dependent Current Sources</vt:lpstr>
      <vt:lpstr>Fundamental Laws of Electrical circuit</vt:lpstr>
      <vt:lpstr>Ohm’s Law:</vt:lpstr>
      <vt:lpstr>PowerPoint Presentation</vt:lpstr>
      <vt:lpstr>PowerPoint Presentation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 CIRCUITS</dc:title>
  <dc:creator>pc</dc:creator>
  <cp:lastModifiedBy>pc</cp:lastModifiedBy>
  <cp:revision>14</cp:revision>
  <dcterms:created xsi:type="dcterms:W3CDTF">2013-12-14T05:25:06Z</dcterms:created>
  <dcterms:modified xsi:type="dcterms:W3CDTF">2013-12-14T09:24:03Z</dcterms:modified>
</cp:coreProperties>
</file>